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6" r:id="rId2"/>
    <p:sldId id="264" r:id="rId3"/>
    <p:sldId id="266" r:id="rId4"/>
    <p:sldId id="267" r:id="rId5"/>
    <p:sldId id="268" r:id="rId6"/>
    <p:sldId id="269" r:id="rId7"/>
    <p:sldId id="271" r:id="rId8"/>
    <p:sldId id="272" r:id="rId9"/>
    <p:sldId id="287" r:id="rId10"/>
    <p:sldId id="288" r:id="rId11"/>
    <p:sldId id="289" r:id="rId12"/>
    <p:sldId id="276" r:id="rId13"/>
    <p:sldId id="278" r:id="rId14"/>
    <p:sldId id="279" r:id="rId15"/>
    <p:sldId id="280" r:id="rId16"/>
    <p:sldId id="281" r:id="rId17"/>
    <p:sldId id="282" r:id="rId18"/>
    <p:sldId id="290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07FB1-C43F-48F0-BC3B-09F274DFE0C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A41530F-AD96-48BA-904C-F87A5D9E3783}">
      <dgm:prSet phldrT="[Текст]" custT="1"/>
      <dgm:spPr/>
      <dgm:t>
        <a:bodyPr/>
        <a:lstStyle/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«Детское экспериментирование претендует на роль ведущего вида деятельности в дошкольном возрасте»</a:t>
          </a:r>
        </a:p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Н.Н.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Подьяков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algn="r"/>
          <a:endParaRPr lang="ru-RU" sz="1600" dirty="0"/>
        </a:p>
      </dgm:t>
    </dgm:pt>
    <dgm:pt modelId="{EAA5E605-25B2-43BF-9B20-B5E60D2D050A}" type="parTrans" cxnId="{95C75634-1A08-4DBA-8A96-4B46A8AA979E}">
      <dgm:prSet/>
      <dgm:spPr/>
      <dgm:t>
        <a:bodyPr/>
        <a:lstStyle/>
        <a:p>
          <a:endParaRPr lang="ru-RU"/>
        </a:p>
      </dgm:t>
    </dgm:pt>
    <dgm:pt modelId="{E56D8996-329F-4E35-B144-32170F77F5FE}" type="sibTrans" cxnId="{95C75634-1A08-4DBA-8A96-4B46A8AA979E}">
      <dgm:prSet/>
      <dgm:spPr/>
      <dgm:t>
        <a:bodyPr/>
        <a:lstStyle/>
        <a:p>
          <a:endParaRPr lang="ru-RU"/>
        </a:p>
      </dgm:t>
    </dgm:pt>
    <dgm:pt modelId="{C0E96A68-730E-43B5-A0A2-91158CEC76C8}">
      <dgm:prSet phldrT="[Текст]" custT="1"/>
      <dgm:spPr/>
      <dgm:t>
        <a:bodyPr/>
        <a:lstStyle/>
        <a:p>
          <a:pPr algn="r"/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«Экспериментирование является наиболее успешным путём ознакомления детей с миром окружающей их живой и неживой природы»</a:t>
          </a:r>
        </a:p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Л. С.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Выготский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5617042-4A2E-432B-AC07-BC4EC38077E5}" type="parTrans" cxnId="{658DD0AE-CA99-47DD-84A1-78CD4EF2A92E}">
      <dgm:prSet/>
      <dgm:spPr/>
      <dgm:t>
        <a:bodyPr/>
        <a:lstStyle/>
        <a:p>
          <a:endParaRPr lang="ru-RU"/>
        </a:p>
      </dgm:t>
    </dgm:pt>
    <dgm:pt modelId="{7017AF1E-FF52-48BA-B41C-C43154E8F0E7}" type="sibTrans" cxnId="{658DD0AE-CA99-47DD-84A1-78CD4EF2A92E}">
      <dgm:prSet/>
      <dgm:spPr/>
      <dgm:t>
        <a:bodyPr/>
        <a:lstStyle/>
        <a:p>
          <a:endParaRPr lang="ru-RU"/>
        </a:p>
      </dgm:t>
    </dgm:pt>
    <dgm:pt modelId="{66199781-7594-46E6-8427-08668DF22617}">
      <dgm:prSet phldrT="[Текст]" custT="1"/>
      <dgm:spPr/>
      <dgm:t>
        <a:bodyPr/>
        <a:lstStyle/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«..потребность в новых впечатлениях преобразуется в познавательную потребность и в конечном итоге выступает как база для развития других потребностей ребенка.»</a:t>
          </a:r>
        </a:p>
        <a:p>
          <a:pPr algn="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Л. И.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Божович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9608EC1-29CB-4DC4-8C4D-A754D66F7F8C}" type="parTrans" cxnId="{DA87796C-BC14-4F34-8CA1-74FEEC0204EE}">
      <dgm:prSet/>
      <dgm:spPr/>
      <dgm:t>
        <a:bodyPr/>
        <a:lstStyle/>
        <a:p>
          <a:endParaRPr lang="ru-RU"/>
        </a:p>
      </dgm:t>
    </dgm:pt>
    <dgm:pt modelId="{F3F07908-7F2D-490F-87F7-3668C52BD337}" type="sibTrans" cxnId="{DA87796C-BC14-4F34-8CA1-74FEEC0204EE}">
      <dgm:prSet/>
      <dgm:spPr/>
      <dgm:t>
        <a:bodyPr/>
        <a:lstStyle/>
        <a:p>
          <a:endParaRPr lang="ru-RU"/>
        </a:p>
      </dgm:t>
    </dgm:pt>
    <dgm:pt modelId="{68BA2378-B153-4740-AD2A-638CDB257E37}" type="pres">
      <dgm:prSet presAssocID="{3C407FB1-C43F-48F0-BC3B-09F274DFE0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58ABF9-9AF0-4297-89DB-0E1A92F4BC72}" type="pres">
      <dgm:prSet presAssocID="{5A41530F-AD96-48BA-904C-F87A5D9E3783}" presName="parentLin" presStyleCnt="0"/>
      <dgm:spPr/>
    </dgm:pt>
    <dgm:pt modelId="{33EF2678-3BFC-4EE2-A9C5-6C85E338A4F8}" type="pres">
      <dgm:prSet presAssocID="{5A41530F-AD96-48BA-904C-F87A5D9E37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7E43943-150C-4012-A40A-09F5EE8A355B}" type="pres">
      <dgm:prSet presAssocID="{5A41530F-AD96-48BA-904C-F87A5D9E3783}" presName="parentText" presStyleLbl="node1" presStyleIdx="0" presStyleCnt="3" custScaleY="175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336E6-8D49-49FA-9259-297F49C4F075}" type="pres">
      <dgm:prSet presAssocID="{5A41530F-AD96-48BA-904C-F87A5D9E3783}" presName="negativeSpace" presStyleCnt="0"/>
      <dgm:spPr/>
    </dgm:pt>
    <dgm:pt modelId="{4CA29C1D-53AA-4354-B02C-12B5962A98D0}" type="pres">
      <dgm:prSet presAssocID="{5A41530F-AD96-48BA-904C-F87A5D9E3783}" presName="childText" presStyleLbl="conFgAcc1" presStyleIdx="0" presStyleCnt="3">
        <dgm:presLayoutVars>
          <dgm:bulletEnabled val="1"/>
        </dgm:presLayoutVars>
      </dgm:prSet>
      <dgm:spPr/>
    </dgm:pt>
    <dgm:pt modelId="{D5EB89E9-9C88-4D23-89FA-B4345F29A387}" type="pres">
      <dgm:prSet presAssocID="{E56D8996-329F-4E35-B144-32170F77F5FE}" presName="spaceBetweenRectangles" presStyleCnt="0"/>
      <dgm:spPr/>
    </dgm:pt>
    <dgm:pt modelId="{9C5D48D1-6EB5-417D-A9DE-D7BE9969AB3A}" type="pres">
      <dgm:prSet presAssocID="{C0E96A68-730E-43B5-A0A2-91158CEC76C8}" presName="parentLin" presStyleCnt="0"/>
      <dgm:spPr/>
    </dgm:pt>
    <dgm:pt modelId="{36D8FE2E-DDBE-4BA8-8954-DE725187F2D1}" type="pres">
      <dgm:prSet presAssocID="{C0E96A68-730E-43B5-A0A2-91158CEC76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20BF96A-F0D5-4DEA-89A5-7606C50A3194}" type="pres">
      <dgm:prSet presAssocID="{C0E96A68-730E-43B5-A0A2-91158CEC76C8}" presName="parentText" presStyleLbl="node1" presStyleIdx="1" presStyleCnt="3" custScaleY="1727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64FC4-D754-43D9-935F-9B79E9F96AB4}" type="pres">
      <dgm:prSet presAssocID="{C0E96A68-730E-43B5-A0A2-91158CEC76C8}" presName="negativeSpace" presStyleCnt="0"/>
      <dgm:spPr/>
    </dgm:pt>
    <dgm:pt modelId="{B43A916C-7FE5-4A35-AD41-36203D77F5C5}" type="pres">
      <dgm:prSet presAssocID="{C0E96A68-730E-43B5-A0A2-91158CEC76C8}" presName="childText" presStyleLbl="conFgAcc1" presStyleIdx="1" presStyleCnt="3">
        <dgm:presLayoutVars>
          <dgm:bulletEnabled val="1"/>
        </dgm:presLayoutVars>
      </dgm:prSet>
      <dgm:spPr/>
    </dgm:pt>
    <dgm:pt modelId="{800B32C1-F340-4B68-A332-105CAD988906}" type="pres">
      <dgm:prSet presAssocID="{7017AF1E-FF52-48BA-B41C-C43154E8F0E7}" presName="spaceBetweenRectangles" presStyleCnt="0"/>
      <dgm:spPr/>
    </dgm:pt>
    <dgm:pt modelId="{9D315C20-53E1-4DB2-9827-290C80EADCE5}" type="pres">
      <dgm:prSet presAssocID="{66199781-7594-46E6-8427-08668DF22617}" presName="parentLin" presStyleCnt="0"/>
      <dgm:spPr/>
    </dgm:pt>
    <dgm:pt modelId="{851E6BD1-9D6B-4033-AECC-59F6914024A1}" type="pres">
      <dgm:prSet presAssocID="{66199781-7594-46E6-8427-08668DF226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5AD6AF8-6434-48EE-8719-D65CDA127A12}" type="pres">
      <dgm:prSet presAssocID="{66199781-7594-46E6-8427-08668DF22617}" presName="parentText" presStyleLbl="node1" presStyleIdx="2" presStyleCnt="3" custScaleY="183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FE7D3-E8DC-4349-983C-40087450A7E5}" type="pres">
      <dgm:prSet presAssocID="{66199781-7594-46E6-8427-08668DF22617}" presName="negativeSpace" presStyleCnt="0"/>
      <dgm:spPr/>
    </dgm:pt>
    <dgm:pt modelId="{CF1E7C35-A4D0-4899-991B-5DC45E8C2FE9}" type="pres">
      <dgm:prSet presAssocID="{66199781-7594-46E6-8427-08668DF226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C75634-1A08-4DBA-8A96-4B46A8AA979E}" srcId="{3C407FB1-C43F-48F0-BC3B-09F274DFE0C4}" destId="{5A41530F-AD96-48BA-904C-F87A5D9E3783}" srcOrd="0" destOrd="0" parTransId="{EAA5E605-25B2-43BF-9B20-B5E60D2D050A}" sibTransId="{E56D8996-329F-4E35-B144-32170F77F5FE}"/>
    <dgm:cxn modelId="{82A6EEFD-EF8E-47A5-A108-69A5E8CAC832}" type="presOf" srcId="{C0E96A68-730E-43B5-A0A2-91158CEC76C8}" destId="{36D8FE2E-DDBE-4BA8-8954-DE725187F2D1}" srcOrd="0" destOrd="0" presId="urn:microsoft.com/office/officeart/2005/8/layout/list1"/>
    <dgm:cxn modelId="{D6D8BE1B-D7AC-40CE-A9CD-A9E234FAC743}" type="presOf" srcId="{3C407FB1-C43F-48F0-BC3B-09F274DFE0C4}" destId="{68BA2378-B153-4740-AD2A-638CDB257E37}" srcOrd="0" destOrd="0" presId="urn:microsoft.com/office/officeart/2005/8/layout/list1"/>
    <dgm:cxn modelId="{4D2918DD-C2DE-43A8-8FA0-581FBE2729D7}" type="presOf" srcId="{C0E96A68-730E-43B5-A0A2-91158CEC76C8}" destId="{620BF96A-F0D5-4DEA-89A5-7606C50A3194}" srcOrd="1" destOrd="0" presId="urn:microsoft.com/office/officeart/2005/8/layout/list1"/>
    <dgm:cxn modelId="{BC969CA8-D3B3-4618-9194-4413204C7CD1}" type="presOf" srcId="{66199781-7594-46E6-8427-08668DF22617}" destId="{851E6BD1-9D6B-4033-AECC-59F6914024A1}" srcOrd="0" destOrd="0" presId="urn:microsoft.com/office/officeart/2005/8/layout/list1"/>
    <dgm:cxn modelId="{658DD0AE-CA99-47DD-84A1-78CD4EF2A92E}" srcId="{3C407FB1-C43F-48F0-BC3B-09F274DFE0C4}" destId="{C0E96A68-730E-43B5-A0A2-91158CEC76C8}" srcOrd="1" destOrd="0" parTransId="{15617042-4A2E-432B-AC07-BC4EC38077E5}" sibTransId="{7017AF1E-FF52-48BA-B41C-C43154E8F0E7}"/>
    <dgm:cxn modelId="{67466609-A557-4F91-A9E1-0AE18ACEE114}" type="presOf" srcId="{5A41530F-AD96-48BA-904C-F87A5D9E3783}" destId="{E7E43943-150C-4012-A40A-09F5EE8A355B}" srcOrd="1" destOrd="0" presId="urn:microsoft.com/office/officeart/2005/8/layout/list1"/>
    <dgm:cxn modelId="{5C53B822-6EC2-4F62-9DCF-03A5104DBC72}" type="presOf" srcId="{5A41530F-AD96-48BA-904C-F87A5D9E3783}" destId="{33EF2678-3BFC-4EE2-A9C5-6C85E338A4F8}" srcOrd="0" destOrd="0" presId="urn:microsoft.com/office/officeart/2005/8/layout/list1"/>
    <dgm:cxn modelId="{DA87796C-BC14-4F34-8CA1-74FEEC0204EE}" srcId="{3C407FB1-C43F-48F0-BC3B-09F274DFE0C4}" destId="{66199781-7594-46E6-8427-08668DF22617}" srcOrd="2" destOrd="0" parTransId="{09608EC1-29CB-4DC4-8C4D-A754D66F7F8C}" sibTransId="{F3F07908-7F2D-490F-87F7-3668C52BD337}"/>
    <dgm:cxn modelId="{E6A70F7B-2ED6-4690-9CFE-AED24187215E}" type="presOf" srcId="{66199781-7594-46E6-8427-08668DF22617}" destId="{C5AD6AF8-6434-48EE-8719-D65CDA127A12}" srcOrd="1" destOrd="0" presId="urn:microsoft.com/office/officeart/2005/8/layout/list1"/>
    <dgm:cxn modelId="{FB863C99-C324-4DCA-BBC8-47D08B280DF7}" type="presParOf" srcId="{68BA2378-B153-4740-AD2A-638CDB257E37}" destId="{3F58ABF9-9AF0-4297-89DB-0E1A92F4BC72}" srcOrd="0" destOrd="0" presId="urn:microsoft.com/office/officeart/2005/8/layout/list1"/>
    <dgm:cxn modelId="{7C4D7463-33D4-4809-8755-FF34CAAFD061}" type="presParOf" srcId="{3F58ABF9-9AF0-4297-89DB-0E1A92F4BC72}" destId="{33EF2678-3BFC-4EE2-A9C5-6C85E338A4F8}" srcOrd="0" destOrd="0" presId="urn:microsoft.com/office/officeart/2005/8/layout/list1"/>
    <dgm:cxn modelId="{3738CBBA-0092-41D9-9304-41BFD20468DF}" type="presParOf" srcId="{3F58ABF9-9AF0-4297-89DB-0E1A92F4BC72}" destId="{E7E43943-150C-4012-A40A-09F5EE8A355B}" srcOrd="1" destOrd="0" presId="urn:microsoft.com/office/officeart/2005/8/layout/list1"/>
    <dgm:cxn modelId="{76C21FD6-87C3-4FD6-ABEE-09700329FD14}" type="presParOf" srcId="{68BA2378-B153-4740-AD2A-638CDB257E37}" destId="{5FC336E6-8D49-49FA-9259-297F49C4F075}" srcOrd="1" destOrd="0" presId="urn:microsoft.com/office/officeart/2005/8/layout/list1"/>
    <dgm:cxn modelId="{2209BF77-5D53-4755-9C33-7D89B9940AE7}" type="presParOf" srcId="{68BA2378-B153-4740-AD2A-638CDB257E37}" destId="{4CA29C1D-53AA-4354-B02C-12B5962A98D0}" srcOrd="2" destOrd="0" presId="urn:microsoft.com/office/officeart/2005/8/layout/list1"/>
    <dgm:cxn modelId="{B9F336F5-9B30-42C2-A785-909D06538890}" type="presParOf" srcId="{68BA2378-B153-4740-AD2A-638CDB257E37}" destId="{D5EB89E9-9C88-4D23-89FA-B4345F29A387}" srcOrd="3" destOrd="0" presId="urn:microsoft.com/office/officeart/2005/8/layout/list1"/>
    <dgm:cxn modelId="{5F2747CA-1529-40A0-9748-6B8F9C7891B3}" type="presParOf" srcId="{68BA2378-B153-4740-AD2A-638CDB257E37}" destId="{9C5D48D1-6EB5-417D-A9DE-D7BE9969AB3A}" srcOrd="4" destOrd="0" presId="urn:microsoft.com/office/officeart/2005/8/layout/list1"/>
    <dgm:cxn modelId="{61A1FEF1-F797-463C-AA86-34EE15E55702}" type="presParOf" srcId="{9C5D48D1-6EB5-417D-A9DE-D7BE9969AB3A}" destId="{36D8FE2E-DDBE-4BA8-8954-DE725187F2D1}" srcOrd="0" destOrd="0" presId="urn:microsoft.com/office/officeart/2005/8/layout/list1"/>
    <dgm:cxn modelId="{DA395E49-ACA3-456E-964B-6F3C6C85067F}" type="presParOf" srcId="{9C5D48D1-6EB5-417D-A9DE-D7BE9969AB3A}" destId="{620BF96A-F0D5-4DEA-89A5-7606C50A3194}" srcOrd="1" destOrd="0" presId="urn:microsoft.com/office/officeart/2005/8/layout/list1"/>
    <dgm:cxn modelId="{68E1D424-F9E2-428B-8CBF-C3B1D544638D}" type="presParOf" srcId="{68BA2378-B153-4740-AD2A-638CDB257E37}" destId="{F0E64FC4-D754-43D9-935F-9B79E9F96AB4}" srcOrd="5" destOrd="0" presId="urn:microsoft.com/office/officeart/2005/8/layout/list1"/>
    <dgm:cxn modelId="{3CE47E95-4D77-4BBA-BD9C-F6D244250D68}" type="presParOf" srcId="{68BA2378-B153-4740-AD2A-638CDB257E37}" destId="{B43A916C-7FE5-4A35-AD41-36203D77F5C5}" srcOrd="6" destOrd="0" presId="urn:microsoft.com/office/officeart/2005/8/layout/list1"/>
    <dgm:cxn modelId="{1DFECE52-4F8E-44A7-A525-1903FCE7CAFA}" type="presParOf" srcId="{68BA2378-B153-4740-AD2A-638CDB257E37}" destId="{800B32C1-F340-4B68-A332-105CAD988906}" srcOrd="7" destOrd="0" presId="urn:microsoft.com/office/officeart/2005/8/layout/list1"/>
    <dgm:cxn modelId="{644728C7-17D5-4CB0-AFBD-82781D6EC9ED}" type="presParOf" srcId="{68BA2378-B153-4740-AD2A-638CDB257E37}" destId="{9D315C20-53E1-4DB2-9827-290C80EADCE5}" srcOrd="8" destOrd="0" presId="urn:microsoft.com/office/officeart/2005/8/layout/list1"/>
    <dgm:cxn modelId="{C5017986-EE7D-47DA-B8AE-ABDA8D0F7C2D}" type="presParOf" srcId="{9D315C20-53E1-4DB2-9827-290C80EADCE5}" destId="{851E6BD1-9D6B-4033-AECC-59F6914024A1}" srcOrd="0" destOrd="0" presId="urn:microsoft.com/office/officeart/2005/8/layout/list1"/>
    <dgm:cxn modelId="{69B6864E-229C-4269-893C-0E552E4E3BA8}" type="presParOf" srcId="{9D315C20-53E1-4DB2-9827-290C80EADCE5}" destId="{C5AD6AF8-6434-48EE-8719-D65CDA127A12}" srcOrd="1" destOrd="0" presId="urn:microsoft.com/office/officeart/2005/8/layout/list1"/>
    <dgm:cxn modelId="{F1CEAB6A-E5BC-4D89-8F7E-55C4660732AC}" type="presParOf" srcId="{68BA2378-B153-4740-AD2A-638CDB257E37}" destId="{CE0FE7D3-E8DC-4349-983C-40087450A7E5}" srcOrd="9" destOrd="0" presId="urn:microsoft.com/office/officeart/2005/8/layout/list1"/>
    <dgm:cxn modelId="{8905A229-02F6-4584-A2C1-69D7FB52BEE3}" type="presParOf" srcId="{68BA2378-B153-4740-AD2A-638CDB257E37}" destId="{CF1E7C35-A4D0-4899-991B-5DC45E8C2FE9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4FFA6-607D-4F16-872F-A28600BBEF79}" type="doc">
      <dgm:prSet loTypeId="urn:microsoft.com/office/officeart/2005/8/layout/pList2#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533B7C-3F05-46D2-96B3-C8558D53FCD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Непосредственно организованная образовательная деятельность по экспериментированию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(фронтальная, подгрупповая, индивидуальная)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4ACD281-2D92-4F63-BA00-379137CAFB57}" type="parTrans" cxnId="{D28BB28F-3D8A-424D-AD69-83FF556EA0FB}">
      <dgm:prSet/>
      <dgm:spPr/>
      <dgm:t>
        <a:bodyPr/>
        <a:lstStyle/>
        <a:p>
          <a:endParaRPr lang="ru-RU"/>
        </a:p>
      </dgm:t>
    </dgm:pt>
    <dgm:pt modelId="{A07184A1-293C-4A7C-8C76-0F7C5F6E2464}" type="sibTrans" cxnId="{D28BB28F-3D8A-424D-AD69-83FF556EA0FB}">
      <dgm:prSet/>
      <dgm:spPr/>
      <dgm:t>
        <a:bodyPr/>
        <a:lstStyle/>
        <a:p>
          <a:endParaRPr lang="ru-RU"/>
        </a:p>
      </dgm:t>
    </dgm:pt>
    <dgm:pt modelId="{5BAF04FE-6A84-46AA-8E5D-A844822D88D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Совместная деятельность взрослого с детьми в ходе режимных моментов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63BC4D2-451D-4285-901E-07B8F7FC4D91}" type="parTrans" cxnId="{722092EF-9BEA-418D-AF9F-AB710A91066E}">
      <dgm:prSet/>
      <dgm:spPr/>
      <dgm:t>
        <a:bodyPr/>
        <a:lstStyle/>
        <a:p>
          <a:endParaRPr lang="ru-RU"/>
        </a:p>
      </dgm:t>
    </dgm:pt>
    <dgm:pt modelId="{83E47445-5073-47A3-87BF-B04D7767684C}" type="sibTrans" cxnId="{722092EF-9BEA-418D-AF9F-AB710A91066E}">
      <dgm:prSet/>
      <dgm:spPr/>
      <dgm:t>
        <a:bodyPr/>
        <a:lstStyle/>
        <a:p>
          <a:endParaRPr lang="ru-RU"/>
        </a:p>
      </dgm:t>
    </dgm:pt>
    <dgm:pt modelId="{B7099EE7-A517-4450-A787-DE987538ACD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Создание условий для организации самостоятельной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B99C96-7C1C-4A42-BBAB-EB2B0158A628}" type="parTrans" cxnId="{EC0D6E90-3144-4A02-BA2A-A3AD995BDDB7}">
      <dgm:prSet/>
      <dgm:spPr/>
      <dgm:t>
        <a:bodyPr/>
        <a:lstStyle/>
        <a:p>
          <a:endParaRPr lang="ru-RU"/>
        </a:p>
      </dgm:t>
    </dgm:pt>
    <dgm:pt modelId="{E38E229B-A279-4C18-BE73-BCE4BCBB6EDB}" type="sibTrans" cxnId="{EC0D6E90-3144-4A02-BA2A-A3AD995BDDB7}">
      <dgm:prSet/>
      <dgm:spPr/>
      <dgm:t>
        <a:bodyPr/>
        <a:lstStyle/>
        <a:p>
          <a:endParaRPr lang="ru-RU"/>
        </a:p>
      </dgm:t>
    </dgm:pt>
    <dgm:pt modelId="{F495DA24-FB55-4C51-817E-40B9694B4AFD}" type="pres">
      <dgm:prSet presAssocID="{0B14FFA6-607D-4F16-872F-A28600BBEF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E05C6-DDA9-416C-BAAB-BE8E0A50D6EA}" type="pres">
      <dgm:prSet presAssocID="{0B14FFA6-607D-4F16-872F-A28600BBEF79}" presName="bkgdShp" presStyleLbl="alignAccFollowNode1" presStyleIdx="0" presStyleCnt="1"/>
      <dgm:spPr/>
    </dgm:pt>
    <dgm:pt modelId="{F06A920A-47F9-4334-A748-177D45778D9D}" type="pres">
      <dgm:prSet presAssocID="{0B14FFA6-607D-4F16-872F-A28600BBEF79}" presName="linComp" presStyleCnt="0"/>
      <dgm:spPr/>
    </dgm:pt>
    <dgm:pt modelId="{8D66F202-529C-405B-AADB-7E5B1192E7F6}" type="pres">
      <dgm:prSet presAssocID="{B5533B7C-3F05-46D2-96B3-C8558D53FCDC}" presName="compNode" presStyleCnt="0"/>
      <dgm:spPr/>
    </dgm:pt>
    <dgm:pt modelId="{93A8B9EE-C129-4D7B-B480-DCDD88D72F1B}" type="pres">
      <dgm:prSet presAssocID="{B5533B7C-3F05-46D2-96B3-C8558D53FCDC}" presName="node" presStyleLbl="node1" presStyleIdx="0" presStyleCnt="3" custScaleX="108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80F0A-7C4B-41E9-BCB0-4684A23D71A7}" type="pres">
      <dgm:prSet presAssocID="{B5533B7C-3F05-46D2-96B3-C8558D53FCDC}" presName="invisiNode" presStyleLbl="node1" presStyleIdx="0" presStyleCnt="3"/>
      <dgm:spPr/>
    </dgm:pt>
    <dgm:pt modelId="{609EAA3D-DC1E-4BEA-A5C8-F6E2844BBCC7}" type="pres">
      <dgm:prSet presAssocID="{B5533B7C-3F05-46D2-96B3-C8558D53FCDC}" presName="imagNode" presStyleLbl="fgImgPlace1" presStyleIdx="0" presStyleCnt="3" custFlipVert="0" custFlipHor="1" custScaleX="89590" custScaleY="10641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4EBCC6-30CC-4F01-A2EE-CDD758037807}" type="pres">
      <dgm:prSet presAssocID="{A07184A1-293C-4A7C-8C76-0F7C5F6E24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A57561-4A85-4FC8-AA0E-A02D14070B4B}" type="pres">
      <dgm:prSet presAssocID="{5BAF04FE-6A84-46AA-8E5D-A844822D88DA}" presName="compNode" presStyleCnt="0"/>
      <dgm:spPr/>
    </dgm:pt>
    <dgm:pt modelId="{884240CD-52D5-41F1-B16F-70EFD1BADCE9}" type="pres">
      <dgm:prSet presAssocID="{5BAF04FE-6A84-46AA-8E5D-A844822D88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F9006-AD10-4E05-AD04-6F590C9B2F29}" type="pres">
      <dgm:prSet presAssocID="{5BAF04FE-6A84-46AA-8E5D-A844822D88DA}" presName="invisiNode" presStyleLbl="node1" presStyleIdx="1" presStyleCnt="3"/>
      <dgm:spPr/>
    </dgm:pt>
    <dgm:pt modelId="{224E766B-6415-485A-9596-35E0D2E7B6E7}" type="pres">
      <dgm:prSet presAssocID="{5BAF04FE-6A84-46AA-8E5D-A844822D88DA}" presName="imagNode" presStyleLbl="fgImgPlac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B11E0E-93A2-492B-9053-29E1D0152905}" type="pres">
      <dgm:prSet presAssocID="{83E47445-5073-47A3-87BF-B04D776768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335DE4-7610-4F03-B6C4-8F00540DAD00}" type="pres">
      <dgm:prSet presAssocID="{B7099EE7-A517-4450-A787-DE987538ACD9}" presName="compNode" presStyleCnt="0"/>
      <dgm:spPr/>
    </dgm:pt>
    <dgm:pt modelId="{EA24ED06-0931-416D-9803-468728F0EAEB}" type="pres">
      <dgm:prSet presAssocID="{B7099EE7-A517-4450-A787-DE987538ACD9}" presName="node" presStyleLbl="node1" presStyleIdx="2" presStyleCnt="3" custLinFactNeighborX="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BD2D7-A68F-419A-8136-83207D0F861B}" type="pres">
      <dgm:prSet presAssocID="{B7099EE7-A517-4450-A787-DE987538ACD9}" presName="invisiNode" presStyleLbl="node1" presStyleIdx="2" presStyleCnt="3"/>
      <dgm:spPr/>
    </dgm:pt>
    <dgm:pt modelId="{73640578-A5EE-4651-ADC7-69B16A1DBB8D}" type="pres">
      <dgm:prSet presAssocID="{B7099EE7-A517-4450-A787-DE987538ACD9}" presName="imagNode" presStyleLbl="fgImgPlace1" presStyleIdx="2" presStyleCnt="3" custScaleY="103609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0E68555-F083-4F52-A98A-30A1974A3B85}" type="presOf" srcId="{B7099EE7-A517-4450-A787-DE987538ACD9}" destId="{EA24ED06-0931-416D-9803-468728F0EAEB}" srcOrd="0" destOrd="0" presId="urn:microsoft.com/office/officeart/2005/8/layout/pList2#1"/>
    <dgm:cxn modelId="{0D01E536-7257-42D9-AFA5-C8ABEFF14476}" type="presOf" srcId="{83E47445-5073-47A3-87BF-B04D7767684C}" destId="{F0B11E0E-93A2-492B-9053-29E1D0152905}" srcOrd="0" destOrd="0" presId="urn:microsoft.com/office/officeart/2005/8/layout/pList2#1"/>
    <dgm:cxn modelId="{2BFAD735-9903-4D9D-BF49-1CE34BC23B4B}" type="presOf" srcId="{0B14FFA6-607D-4F16-872F-A28600BBEF79}" destId="{F495DA24-FB55-4C51-817E-40B9694B4AFD}" srcOrd="0" destOrd="0" presId="urn:microsoft.com/office/officeart/2005/8/layout/pList2#1"/>
    <dgm:cxn modelId="{722092EF-9BEA-418D-AF9F-AB710A91066E}" srcId="{0B14FFA6-607D-4F16-872F-A28600BBEF79}" destId="{5BAF04FE-6A84-46AA-8E5D-A844822D88DA}" srcOrd="1" destOrd="0" parTransId="{163BC4D2-451D-4285-901E-07B8F7FC4D91}" sibTransId="{83E47445-5073-47A3-87BF-B04D7767684C}"/>
    <dgm:cxn modelId="{EC0D6E90-3144-4A02-BA2A-A3AD995BDDB7}" srcId="{0B14FFA6-607D-4F16-872F-A28600BBEF79}" destId="{B7099EE7-A517-4450-A787-DE987538ACD9}" srcOrd="2" destOrd="0" parTransId="{5CB99C96-7C1C-4A42-BBAB-EB2B0158A628}" sibTransId="{E38E229B-A279-4C18-BE73-BCE4BCBB6EDB}"/>
    <dgm:cxn modelId="{963A1504-0FAA-4CA1-8AD7-88C9B4F764AF}" type="presOf" srcId="{5BAF04FE-6A84-46AA-8E5D-A844822D88DA}" destId="{884240CD-52D5-41F1-B16F-70EFD1BADCE9}" srcOrd="0" destOrd="0" presId="urn:microsoft.com/office/officeart/2005/8/layout/pList2#1"/>
    <dgm:cxn modelId="{58E52AA7-B255-4837-9B21-079AC8D28EA5}" type="presOf" srcId="{B5533B7C-3F05-46D2-96B3-C8558D53FCDC}" destId="{93A8B9EE-C129-4D7B-B480-DCDD88D72F1B}" srcOrd="0" destOrd="0" presId="urn:microsoft.com/office/officeart/2005/8/layout/pList2#1"/>
    <dgm:cxn modelId="{8D5A4177-8CB9-49A5-8970-223ED5B63620}" type="presOf" srcId="{A07184A1-293C-4A7C-8C76-0F7C5F6E2464}" destId="{1F4EBCC6-30CC-4F01-A2EE-CDD758037807}" srcOrd="0" destOrd="0" presId="urn:microsoft.com/office/officeart/2005/8/layout/pList2#1"/>
    <dgm:cxn modelId="{D28BB28F-3D8A-424D-AD69-83FF556EA0FB}" srcId="{0B14FFA6-607D-4F16-872F-A28600BBEF79}" destId="{B5533B7C-3F05-46D2-96B3-C8558D53FCDC}" srcOrd="0" destOrd="0" parTransId="{C4ACD281-2D92-4F63-BA00-379137CAFB57}" sibTransId="{A07184A1-293C-4A7C-8C76-0F7C5F6E2464}"/>
    <dgm:cxn modelId="{1838028E-8907-4415-92FA-5698B521742C}" type="presParOf" srcId="{F495DA24-FB55-4C51-817E-40B9694B4AFD}" destId="{817E05C6-DDA9-416C-BAAB-BE8E0A50D6EA}" srcOrd="0" destOrd="0" presId="urn:microsoft.com/office/officeart/2005/8/layout/pList2#1"/>
    <dgm:cxn modelId="{1766FB64-78CB-43DE-9FFF-B5195A4D8FB7}" type="presParOf" srcId="{F495DA24-FB55-4C51-817E-40B9694B4AFD}" destId="{F06A920A-47F9-4334-A748-177D45778D9D}" srcOrd="1" destOrd="0" presId="urn:microsoft.com/office/officeart/2005/8/layout/pList2#1"/>
    <dgm:cxn modelId="{28294103-F800-41DB-A31E-C8261E716873}" type="presParOf" srcId="{F06A920A-47F9-4334-A748-177D45778D9D}" destId="{8D66F202-529C-405B-AADB-7E5B1192E7F6}" srcOrd="0" destOrd="0" presId="urn:microsoft.com/office/officeart/2005/8/layout/pList2#1"/>
    <dgm:cxn modelId="{C84281B7-DE5D-4800-8A5F-588611943D50}" type="presParOf" srcId="{8D66F202-529C-405B-AADB-7E5B1192E7F6}" destId="{93A8B9EE-C129-4D7B-B480-DCDD88D72F1B}" srcOrd="0" destOrd="0" presId="urn:microsoft.com/office/officeart/2005/8/layout/pList2#1"/>
    <dgm:cxn modelId="{3B158422-D55C-48C3-84EA-39DD007F9A2B}" type="presParOf" srcId="{8D66F202-529C-405B-AADB-7E5B1192E7F6}" destId="{DED80F0A-7C4B-41E9-BCB0-4684A23D71A7}" srcOrd="1" destOrd="0" presId="urn:microsoft.com/office/officeart/2005/8/layout/pList2#1"/>
    <dgm:cxn modelId="{B95412D8-D00F-4655-8E7C-561C95C69ECD}" type="presParOf" srcId="{8D66F202-529C-405B-AADB-7E5B1192E7F6}" destId="{609EAA3D-DC1E-4BEA-A5C8-F6E2844BBCC7}" srcOrd="2" destOrd="0" presId="urn:microsoft.com/office/officeart/2005/8/layout/pList2#1"/>
    <dgm:cxn modelId="{46052360-9019-4940-90D3-CE3F270C9E49}" type="presParOf" srcId="{F06A920A-47F9-4334-A748-177D45778D9D}" destId="{1F4EBCC6-30CC-4F01-A2EE-CDD758037807}" srcOrd="1" destOrd="0" presId="urn:microsoft.com/office/officeart/2005/8/layout/pList2#1"/>
    <dgm:cxn modelId="{EA4439AD-4564-477E-A12E-5F737817C67C}" type="presParOf" srcId="{F06A920A-47F9-4334-A748-177D45778D9D}" destId="{FCA57561-4A85-4FC8-AA0E-A02D14070B4B}" srcOrd="2" destOrd="0" presId="urn:microsoft.com/office/officeart/2005/8/layout/pList2#1"/>
    <dgm:cxn modelId="{7D81FCF5-37C5-404B-BD89-5B37860FBD14}" type="presParOf" srcId="{FCA57561-4A85-4FC8-AA0E-A02D14070B4B}" destId="{884240CD-52D5-41F1-B16F-70EFD1BADCE9}" srcOrd="0" destOrd="0" presId="urn:microsoft.com/office/officeart/2005/8/layout/pList2#1"/>
    <dgm:cxn modelId="{8ECE5785-241F-4170-A4D9-01A41214B260}" type="presParOf" srcId="{FCA57561-4A85-4FC8-AA0E-A02D14070B4B}" destId="{DB8F9006-AD10-4E05-AD04-6F590C9B2F29}" srcOrd="1" destOrd="0" presId="urn:microsoft.com/office/officeart/2005/8/layout/pList2#1"/>
    <dgm:cxn modelId="{892E0725-A98A-4178-8717-CFE6289978AA}" type="presParOf" srcId="{FCA57561-4A85-4FC8-AA0E-A02D14070B4B}" destId="{224E766B-6415-485A-9596-35E0D2E7B6E7}" srcOrd="2" destOrd="0" presId="urn:microsoft.com/office/officeart/2005/8/layout/pList2#1"/>
    <dgm:cxn modelId="{161C7AA3-4085-44AF-9CEF-AE860FA96994}" type="presParOf" srcId="{F06A920A-47F9-4334-A748-177D45778D9D}" destId="{F0B11E0E-93A2-492B-9053-29E1D0152905}" srcOrd="3" destOrd="0" presId="urn:microsoft.com/office/officeart/2005/8/layout/pList2#1"/>
    <dgm:cxn modelId="{82F524E6-98F4-448A-945D-1A454E0F7CBE}" type="presParOf" srcId="{F06A920A-47F9-4334-A748-177D45778D9D}" destId="{13335DE4-7610-4F03-B6C4-8F00540DAD00}" srcOrd="4" destOrd="0" presId="urn:microsoft.com/office/officeart/2005/8/layout/pList2#1"/>
    <dgm:cxn modelId="{23B25E5D-3296-4DF7-ACCB-2CEB0834F642}" type="presParOf" srcId="{13335DE4-7610-4F03-B6C4-8F00540DAD00}" destId="{EA24ED06-0931-416D-9803-468728F0EAEB}" srcOrd="0" destOrd="0" presId="urn:microsoft.com/office/officeart/2005/8/layout/pList2#1"/>
    <dgm:cxn modelId="{F452A3A4-7193-4854-80BE-1BB4A1ACEAAE}" type="presParOf" srcId="{13335DE4-7610-4F03-B6C4-8F00540DAD00}" destId="{663BD2D7-A68F-419A-8136-83207D0F861B}" srcOrd="1" destOrd="0" presId="urn:microsoft.com/office/officeart/2005/8/layout/pList2#1"/>
    <dgm:cxn modelId="{D25BA6BB-9D36-4B59-91DA-1C9EFB5CA335}" type="presParOf" srcId="{13335DE4-7610-4F03-B6C4-8F00540DAD00}" destId="{73640578-A5EE-4651-ADC7-69B16A1DBB8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CEE9-662F-455A-A799-0823F43242E9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71ED-09FD-45E3-81E1-9B5DBC5D9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1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C140-B20C-4218-AAF3-49ECB6E10410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513-1842-468C-B655-9C260673B30B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B3E-BA34-4EBC-BB92-867B4A59D08F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9C2-4A05-4E5E-BA9A-EA5A70E18AD1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B05-84C5-456C-AF42-5091654C0FFC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BB3-3D9B-489E-B1A9-70C1E6B1D70E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3386-4454-452D-87E4-1DC3C7DA799E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CC9-81FE-464D-BC86-0D893736C90F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FEF9-F623-4C46-9D16-121926F2213E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1051-3D58-4DCC-84BA-7081E5BEC0FD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8756-B75E-486A-8A83-AF0C32B191F7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32E-C5F1-43D2-A95E-E6E90CC5E5DF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8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7F79-53BD-4563-8BE3-096C4F9B6108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03C-C2DD-4BB2-A1E4-E77DFE567D3A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7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D24D-E803-4314-B6B1-55DF09C377F9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789-58A1-4141-9F7D-E9F5DEE72CB7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04A-D679-404D-809D-2F9B882A7F43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20B8B-42CE-4076-A8A6-F532A555E788}" type="datetime1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571" y="1165611"/>
            <a:ext cx="62484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Хорольская В.И.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Вдовенко Т.А.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МКДОУ «Детский сад № 2 « Аленушка»»</a:t>
            </a:r>
          </a:p>
          <a:p>
            <a:pPr>
              <a:lnSpc>
                <a:spcPct val="150000"/>
              </a:lnSpc>
            </a:pPr>
            <a:r>
              <a:rPr lang="ru-RU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27.02.2017г.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«Создавать, творить, выдумывать для детей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вместе с ними»</a:t>
            </a: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3382" y="3338945"/>
            <a:ext cx="3338944" cy="33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none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используем специальные коррекционные и игровые  приёмы:</a:t>
            </a:r>
            <a:r>
              <a:rPr lang="ru-RU" b="1" cap="none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 инструкций,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хоровое проговаривание,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выполнение действий по указанию детей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дробление одной процедуры на несколько мелких действий, поручаемых разным детям,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«намеренная ошибка»,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проговаривание хода предстоящих действий,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каждому ребёнку возможности задать вопрос взрослому или другому ребёнку,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фиксирование детьми результатов наблюдений в блокнотах в виде схематичных рисунков для последующего повторения и закрепления,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моделирование проблемной ситуации от имени сказочного героя - куклы.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Результативность развития детей с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повысился интерес к содержанию деятельности.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Повысился уровень восприятия.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Повысилось качество мыслительной деятельности.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повысился уровень задаваемых детьми вопросов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стали давать больше аргументированных ответов и ответов познавательного характера</a:t>
            </a:r>
          </a:p>
          <a:p>
            <a:pPr lvl="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301451"/>
            <a:ext cx="7773338" cy="8943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 делится  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разделы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50725" y="984738"/>
            <a:ext cx="3155182" cy="325566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/>
              </a:rPr>
              <a:t>Опыты с песком</a:t>
            </a: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«Удивительный песок»,</a:t>
            </a:r>
          </a:p>
          <a:p>
            <a:endParaRPr lang="ru-RU" sz="1400" cap="all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«Свойства сухового и мокрого песка»</a:t>
            </a:r>
          </a:p>
          <a:p>
            <a:endParaRPr lang="ru-RU" sz="1400" cap="all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400" cap="all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400" cap="all" dirty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фото д\P1030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856" y="4322618"/>
            <a:ext cx="3477490" cy="2285999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фото д\P1030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109" y="4294909"/>
            <a:ext cx="3477491" cy="2286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фото д\P10305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6582" y="1122218"/>
            <a:ext cx="3380510" cy="282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0822" y="452176"/>
            <a:ext cx="2753248" cy="376813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Опыты с камнями</a:t>
            </a: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«какими бывают камни?»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«рассматривание камней через лупу»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«тонут ли камни в воде»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«могут ли камни иметь цвет?»</a:t>
            </a:r>
          </a:p>
          <a:p>
            <a:pPr algn="ctr">
              <a:buFont typeface="Wingdings" pitchFamily="2" charset="2"/>
              <a:buChar char="Ø"/>
            </a:pPr>
            <a:endParaRPr lang="ru-RU" sz="1400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1400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4273236" y="-615636"/>
            <a:ext cx="633742" cy="1901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E:\фото д\P103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820" y="108642"/>
            <a:ext cx="3458424" cy="2444435"/>
          </a:xfrm>
          <a:prstGeom prst="rect">
            <a:avLst/>
          </a:prstGeom>
          <a:noFill/>
        </p:spPr>
      </p:pic>
      <p:pic>
        <p:nvPicPr>
          <p:cNvPr id="1027" name="Picture 3" descr="E:\фото д\P1030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078" y="2643612"/>
            <a:ext cx="3594225" cy="2938761"/>
          </a:xfrm>
          <a:prstGeom prst="rect">
            <a:avLst/>
          </a:prstGeom>
          <a:noFill/>
        </p:spPr>
      </p:pic>
      <p:pic>
        <p:nvPicPr>
          <p:cNvPr id="1028" name="Picture 4" descr="E:\фото д\P1030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6785" y="3965416"/>
            <a:ext cx="3693813" cy="2616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30629" y="884255"/>
            <a:ext cx="2733151" cy="284368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Опыты с воздухом</a:t>
            </a: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«ворчливый шарик»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«послушный ветерок»</a:t>
            </a: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3051018" y="2367094"/>
            <a:ext cx="3530851" cy="42137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050" name="Picture 2" descr="E:\фото д\P1030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483" y="190123"/>
            <a:ext cx="3802456" cy="2580237"/>
          </a:xfrm>
          <a:prstGeom prst="rect">
            <a:avLst/>
          </a:prstGeom>
          <a:noFill/>
        </p:spPr>
      </p:pic>
      <p:pic>
        <p:nvPicPr>
          <p:cNvPr id="2051" name="Picture 3" descr="F:\cvvv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902" y="2860894"/>
            <a:ext cx="3530851" cy="3286409"/>
          </a:xfrm>
          <a:prstGeom prst="rect">
            <a:avLst/>
          </a:prstGeom>
          <a:noFill/>
        </p:spPr>
      </p:pic>
      <p:pic>
        <p:nvPicPr>
          <p:cNvPr id="2052" name="Picture 4" descr="E:\фото д\P1030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812" y="3585172"/>
            <a:ext cx="3829616" cy="2584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31112" y="1034978"/>
            <a:ext cx="2361363" cy="2451799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Опыты с магнитами</a:t>
            </a: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«испытание магнита»</a:t>
            </a: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F:\фото д\P103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46" y="3588328"/>
            <a:ext cx="2646218" cy="2452254"/>
          </a:xfrm>
          <a:prstGeom prst="rect">
            <a:avLst/>
          </a:prstGeom>
          <a:noFill/>
        </p:spPr>
      </p:pic>
      <p:pic>
        <p:nvPicPr>
          <p:cNvPr id="1028" name="Picture 4" descr="F:\фото д\P1030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255" y="3588326"/>
            <a:ext cx="2660071" cy="2410691"/>
          </a:xfrm>
          <a:prstGeom prst="rect">
            <a:avLst/>
          </a:prstGeom>
          <a:noFill/>
        </p:spPr>
      </p:pic>
      <p:pic>
        <p:nvPicPr>
          <p:cNvPr id="1029" name="Picture 5" descr="F:\фото д\P10306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8931" y="290512"/>
            <a:ext cx="3251200" cy="2438400"/>
          </a:xfrm>
          <a:prstGeom prst="rect">
            <a:avLst/>
          </a:prstGeom>
          <a:noFill/>
        </p:spPr>
      </p:pic>
      <p:pic>
        <p:nvPicPr>
          <p:cNvPr id="1031" name="Picture 7" descr="F:\фото д\P10305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3880" y="3574473"/>
            <a:ext cx="3019829" cy="2452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01450" y="562707"/>
            <a:ext cx="2984361" cy="393895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Опыты с водой</a:t>
            </a: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«Имеет ли вода цвет, Вкус и запах»</a:t>
            </a:r>
          </a:p>
          <a:p>
            <a:pPr algn="ctr">
              <a:buFont typeface="Wingdings" pitchFamily="2" charset="2"/>
              <a:buChar char="Ø"/>
            </a:pPr>
            <a:endParaRPr lang="ru-RU" sz="1400" cap="all" dirty="0" smtClean="0">
              <a:ln/>
              <a:solidFill>
                <a:schemeClr val="tx1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«есть ли у воды форма?»</a:t>
            </a:r>
          </a:p>
          <a:p>
            <a:pPr algn="ctr"/>
            <a:endParaRPr lang="ru-RU" sz="1400" cap="all" dirty="0" smtClean="0">
              <a:ln/>
              <a:solidFill>
                <a:schemeClr val="tx1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«Как образуется пар»</a:t>
            </a:r>
          </a:p>
          <a:p>
            <a:pPr algn="ctr">
              <a:buFont typeface="Wingdings" pitchFamily="2" charset="2"/>
              <a:buChar char="Ø"/>
            </a:pP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347" y="4255129"/>
            <a:ext cx="3766241" cy="22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:\imageмкпааа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637" y="3376943"/>
            <a:ext cx="3548958" cy="2806574"/>
          </a:xfrm>
          <a:prstGeom prst="rect">
            <a:avLst/>
          </a:prstGeom>
          <a:noFill/>
        </p:spPr>
      </p:pic>
      <p:pic>
        <p:nvPicPr>
          <p:cNvPr id="2050" name="Picture 2" descr="F:\фото д\IMG-20170213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3" y="249382"/>
            <a:ext cx="4087091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0678" y="1075174"/>
            <a:ext cx="3094892" cy="4893547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Опыты со льдом</a:t>
            </a: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«почему снег мягкий?»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«где лучики?»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«Почему снег греет?»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«Как снег превращается в воду»</a:t>
            </a:r>
          </a:p>
          <a:p>
            <a:pPr algn="ctr"/>
            <a:endParaRPr lang="ru-RU" sz="1400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«замерзание жидкостей»</a:t>
            </a:r>
          </a:p>
          <a:p>
            <a:pPr algn="ctr"/>
            <a:endParaRPr lang="ru-RU" sz="1400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«играем с красками»</a:t>
            </a:r>
          </a:p>
          <a:p>
            <a:pPr algn="ctr"/>
            <a:endParaRPr lang="ru-RU" sz="1400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«очистка грязной воды»</a:t>
            </a:r>
          </a:p>
          <a:p>
            <a:pPr algn="ctr">
              <a:buFont typeface="Wingdings" pitchFamily="2" charset="2"/>
              <a:buChar char="Ø"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3" name="Picture 1" descr="E:\фото д\P103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946" y="166255"/>
            <a:ext cx="2812471" cy="2278181"/>
          </a:xfrm>
          <a:prstGeom prst="rect">
            <a:avLst/>
          </a:prstGeom>
          <a:noFill/>
        </p:spPr>
      </p:pic>
      <p:pic>
        <p:nvPicPr>
          <p:cNvPr id="3074" name="Picture 2" descr="E:\фото д\P1030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905" y="3158836"/>
            <a:ext cx="2589291" cy="2454312"/>
          </a:xfrm>
          <a:prstGeom prst="rect">
            <a:avLst/>
          </a:prstGeom>
          <a:noFill/>
        </p:spPr>
      </p:pic>
      <p:pic>
        <p:nvPicPr>
          <p:cNvPr id="3075" name="Picture 3" descr="E:\фото д\P1030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9964" y="3158836"/>
            <a:ext cx="2736340" cy="2472419"/>
          </a:xfrm>
          <a:prstGeom prst="rect">
            <a:avLst/>
          </a:prstGeom>
          <a:noFill/>
        </p:spPr>
      </p:pic>
      <p:pic>
        <p:nvPicPr>
          <p:cNvPr id="2" name="Picture 2" descr="F:\фото д\IMG-20170213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2255" y="166256"/>
            <a:ext cx="2701636" cy="2272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389300"/>
            <a:ext cx="7773338" cy="11769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Использование в экспериментально исследовательской деятельности сказочных персонажей  и мультипликационных героев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050" name="Picture 2" descr="F:\imageмкпаа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38" y="1811338"/>
            <a:ext cx="2661718" cy="2483571"/>
          </a:xfrm>
          <a:prstGeom prst="rect">
            <a:avLst/>
          </a:prstGeom>
          <a:noFill/>
        </p:spPr>
      </p:pic>
      <p:pic>
        <p:nvPicPr>
          <p:cNvPr id="4098" name="Picture 2" descr="E:\фото д\P1030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500" y="1801641"/>
            <a:ext cx="2688878" cy="2479414"/>
          </a:xfrm>
          <a:prstGeom prst="rect">
            <a:avLst/>
          </a:prstGeom>
          <a:noFill/>
        </p:spPr>
      </p:pic>
      <p:pic>
        <p:nvPicPr>
          <p:cNvPr id="4099" name="Picture 3" descr="E:\фото д\P1030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4875" y="1810692"/>
            <a:ext cx="2806575" cy="2456507"/>
          </a:xfrm>
          <a:prstGeom prst="rect">
            <a:avLst/>
          </a:prstGeom>
          <a:noFill/>
        </p:spPr>
      </p:pic>
      <p:pic>
        <p:nvPicPr>
          <p:cNvPr id="7" name="Picture 6" descr="F:\фото д\P10305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4035" y="4475018"/>
            <a:ext cx="3283529" cy="2189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605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взаимодействия с семьями воспитанников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2019719"/>
            <a:ext cx="8117026" cy="3798277"/>
          </a:xfrm>
        </p:spPr>
        <p:txBody>
          <a:bodyPr>
            <a:normAutofit fontScale="77500" lnSpcReduction="20000"/>
          </a:bodyPr>
          <a:lstStyle/>
          <a:p>
            <a:pPr marL="609600" indent="-609600" algn="just"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Анкетирования родителей на тему: «Организация познавательно – экспериментальной деятельности дошкольников дома», «Чем занят ребенок дома?»</a:t>
            </a:r>
          </a:p>
          <a:p>
            <a:pPr marL="609600" indent="-609600" algn="just"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Консультации на темы: «Как научить ребенка исследовать?» «Развиваем внимание и мышление дошкольников –учим быть любознательным»</a:t>
            </a:r>
          </a:p>
          <a:p>
            <a:pPr marL="609600" indent="-609600" algn="just"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Родительское собрание на тему: «Роль семьи в развитии познавательной активности дошкольников»</a:t>
            </a:r>
          </a:p>
          <a:p>
            <a:pPr marL="609600" indent="-609600" algn="just"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День открытых дверей «Эксперименты в нашей жизни»</a:t>
            </a:r>
          </a:p>
          <a:p>
            <a:pPr marL="609600" indent="-609600" algn="just"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Мастер класс «Изготовление дидактической игры для дошкольников по экспериментированию»</a:t>
            </a:r>
          </a:p>
          <a:p>
            <a:pPr marL="609600" indent="-609600" algn="just"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Фотовыставка «Экспериментируем с водой дома»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884255"/>
            <a:ext cx="7773338" cy="4381081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познавательной активности  дошкольников  через экспериментирование, в том числе включая детей с ОВЗ»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57609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rgbClr val="0070C0"/>
                </a:solidFill>
              </a:rPr>
              <a:t>Вывод: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584356"/>
            <a:ext cx="7772870" cy="420684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хочу знать», «я хочу уметь», «мне интересно», - такая познавательная потребность, проявлением которой и являются познавательные интересы, во многом определяет развитие личности. Ценность познавательной активности в экспериментальной деятельности в том, что она предоставляет возможность стимулировать эту потребность через близкие и естественные для ребёнка практические действия. Экспериментальная деятельность расширяет и даёт ребёнку дополнительные возможности в познании окружающего мира.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171" y="534154"/>
            <a:ext cx="7526162" cy="11950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1302327" y="2367093"/>
            <a:ext cx="6179128" cy="3424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 д\P1030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27" y="1676400"/>
            <a:ext cx="6539345" cy="417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188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587641"/>
            <a:ext cx="7772870" cy="42035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Реформирование российского образования в том числе и дошкольного, требует иной системы организации познавательной деятельности детей, качественно более высокого уровня. ориентированной на становление исследовательской позиции ребенка в образовательном процессе, развитие его мотивационной направленности на самостоятельный  поиск и получение новых знаний.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altLang="ru-RU" sz="1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Актуальной задачей  является введение в образовательный  процесс ДОУ современных образовательных технологий, способствующих полноценному раскрытию познавательного потенциала и исследовательской активности каждого ребенка, что предусмотрено федеральными государственными образовательными стандартами.</a:t>
            </a:r>
            <a:endParaRPr lang="ru-RU" altLang="ru-RU" sz="1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685800" y="893763"/>
          <a:ext cx="7772400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F:\фото д\IMG-20170213-WA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7890" y="193964"/>
            <a:ext cx="2272145" cy="232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821" y="783771"/>
            <a:ext cx="8048728" cy="9344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у детей познавательной активности, любознательности, стремления к самостоятельному познанию и размышлению.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2032" y="1708221"/>
            <a:ext cx="8591340" cy="45920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lnSpc>
                <a:spcPct val="80000"/>
              </a:lnSpc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Знакомить с различными свойствами веществ (твердость, мягкость,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сыпучесть, вязкость, плавучесть, растворимость.)</a:t>
            </a:r>
          </a:p>
          <a:p>
            <a:pPr algn="just">
              <a:lnSpc>
                <a:spcPct val="80000"/>
              </a:lnSpc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физических свойствах окружающего мира.</a:t>
            </a:r>
          </a:p>
          <a:p>
            <a:pPr algn="just">
              <a:lnSpc>
                <a:spcPct val="80000"/>
              </a:lnSpc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Развивать представления об основных физических явлениях  (отражение, магнитное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притяжение).</a:t>
            </a:r>
          </a:p>
          <a:p>
            <a:pPr algn="just">
              <a:lnSpc>
                <a:spcPct val="80000"/>
              </a:lnSpc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Развивать у детей умение пользоваться приборами-помощниками при проведении игр-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экспериментов (микроскоп, лупа, чашечные весы, песочные часы и т.д.)</a:t>
            </a:r>
          </a:p>
          <a:p>
            <a:pPr>
              <a:lnSpc>
                <a:spcPct val="80000"/>
              </a:lnSpc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Развивать умение детей следовать определённой структуре проведения эксперимента: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постановка, формулирование проблемы (познавательной задачи),</a:t>
            </a:r>
          </a:p>
          <a:p>
            <a:pPr>
              <a:lnSpc>
                <a:spcPct val="80000"/>
              </a:lnSpc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Развивать у детей умственные способности, мыслительные операции:  анализ, синтез,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классификация, сравнение, обобщение, установление причинно- следственных связей.</a:t>
            </a:r>
          </a:p>
          <a:p>
            <a:pPr algn="just">
              <a:lnSpc>
                <a:spcPct val="80000"/>
              </a:lnSpc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Развивать социально- личностные качества: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, самостоятельность,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наблюдательность, элементарный самоконтроль и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саморегуляцию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Формировать опыт выполнения правил техники безопасности при проведении физических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экспериментов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3849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718268"/>
            <a:ext cx="7772870" cy="40729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Главное достоинство метода экспериментирования заключается в том, что он дает детям реальные представления о различных сторонах изучаемого объекта. В процессе эксперимента идет обогащение памяти ребенка, активизируются мыслительные процессы, так как постоянно возникает необходимость совершать операции анализа и синтеза, сравнения и классификации, обобщения. Во время эксперимента дети дают отчет об увиденном, формулируют выводы.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1791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1015" y="1336431"/>
            <a:ext cx="4303835" cy="504427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Оборудован и оснащен центр экспериментирования, где созданы условия для совместного и самостоятельного экспериментирования, развития познавательной активности детей. </a:t>
            </a:r>
          </a:p>
          <a:p>
            <a:pPr algn="ctr"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Центр экспериментирования</a:t>
            </a:r>
            <a:endParaRPr lang="ru-RU" alt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Подбор детской художественной литературы (сказки, стихи,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Иллюстрации, картинки («Песок, глина, вода", "Звук", «Магниты "Бумага", "Свет", «Стекло", «Резина»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Алгоритмы рассказывание про предметы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Материал  подобран с учетом возрастных возможностей и уровня развития детей.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Содержимое 5" descr="C:\Users\ДОУ\Desktop\дубова таня аттестация\IMG_1529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439" y="2009671"/>
            <a:ext cx="1952401" cy="244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6" descr="C:\Users\ДОУ\Desktop\дубова таня аттестация\IMG_1539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029" y="2010666"/>
            <a:ext cx="2066963" cy="2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 flipV="1">
            <a:off x="5748950" y="-108642"/>
            <a:ext cx="769545" cy="62923"/>
          </a:xfrm>
        </p:spPr>
        <p:txBody>
          <a:bodyPr>
            <a:normAutofit fontScale="25000" lnSpcReduction="20000"/>
          </a:bodyPr>
          <a:lstStyle/>
          <a:p>
            <a:pPr lvl="1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35" y="231113"/>
            <a:ext cx="7773338" cy="9043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2527184"/>
              </p:ext>
            </p:extLst>
          </p:nvPr>
        </p:nvGraphicFramePr>
        <p:xfrm>
          <a:off x="685800" y="1075174"/>
          <a:ext cx="7772400" cy="517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Включение детей с ОВЗ в ЭКСПЕРЕМЕНТАЛЬНУЮ ДЕЯТЕЛЬНОСТЬ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2009869"/>
            <a:ext cx="7772870" cy="42008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Привлечение детей с ОВЗ к экспериментальной деятельности является одним из удачных способов обогащения расширения словаря, коррекции речевого развития и повышения речевой активности.</a:t>
            </a:r>
          </a:p>
          <a:p>
            <a:pPr>
              <a:buNone/>
            </a:pPr>
            <a:r>
              <a:rPr lang="ru-RU" dirty="0" smtClean="0"/>
              <a:t>     Все дети по своему, талантливы, поэтому к каждому ребёнку с ОВЗ подходим не с позиции, что он не может в силу своей особенности, а с позиции, что он может, несмотря на имеющиеся нарушения. </a:t>
            </a:r>
          </a:p>
          <a:p>
            <a:pPr>
              <a:buNone/>
            </a:pPr>
            <a:r>
              <a:rPr lang="ru-RU" dirty="0" smtClean="0"/>
              <a:t>      Так как у детей с особыми образовательными потребностями экспериментально-исследовательская деятельность, направленная на исследование свойств и качеств, предметов затруднена, им требуется большее количество практических проб и исследований при решении поставленной задачи. </a:t>
            </a:r>
          </a:p>
          <a:p>
            <a:pPr>
              <a:buNone/>
            </a:pPr>
            <a:r>
              <a:rPr lang="ru-RU" dirty="0" smtClean="0"/>
              <a:t>      * Мы учим детей, сопровождать речью свои действия,</a:t>
            </a:r>
          </a:p>
          <a:p>
            <a:pPr>
              <a:buNone/>
            </a:pPr>
            <a:r>
              <a:rPr lang="ru-RU" dirty="0" smtClean="0"/>
              <a:t>      * подводить итог ,давать словесный отчет, </a:t>
            </a:r>
          </a:p>
          <a:p>
            <a:pPr>
              <a:buNone/>
            </a:pPr>
            <a:r>
              <a:rPr lang="ru-RU" dirty="0" smtClean="0"/>
              <a:t>     * фиксировать результаты исследования с помощью рисунка </a:t>
            </a:r>
          </a:p>
          <a:p>
            <a:pPr>
              <a:buNone/>
            </a:pPr>
            <a:r>
              <a:rPr lang="ru-RU" dirty="0" smtClean="0"/>
              <a:t>      *составлять инструкции для себя и для других, т. е. обучаем действиям планирования.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771</TotalTime>
  <Words>1113</Words>
  <Application>Microsoft Office PowerPoint</Application>
  <PresentationFormat>Экран (4:3)</PresentationFormat>
  <Paragraphs>160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Tw Cen MT</vt:lpstr>
      <vt:lpstr>Wingdings</vt:lpstr>
      <vt:lpstr>Капля</vt:lpstr>
      <vt:lpstr>Презентация PowerPoint</vt:lpstr>
      <vt:lpstr>«Развитие познавательной активности  дошкольников  через экспериментирование, в том числе включая детей с ОВЗ»</vt:lpstr>
      <vt:lpstr>Актуальность</vt:lpstr>
      <vt:lpstr>Презентация PowerPoint</vt:lpstr>
      <vt:lpstr>Цель: способствовать развитию у детей познавательной активности, любознательности, стремления к самостоятельному познанию и размышлению.   </vt:lpstr>
      <vt:lpstr>Ведущая педагогическая идея</vt:lpstr>
      <vt:lpstr>Предметно-развивающая среда</vt:lpstr>
      <vt:lpstr>Формы работы с детьми</vt:lpstr>
      <vt:lpstr>Включение детей с ОВЗ в ЭКСПЕРЕМЕНТАЛЬНУЮ ДЕЯТЕЛЬНОСТЬ</vt:lpstr>
      <vt:lpstr>Мы используем специальные коррекционные и игровые  приёмы: </vt:lpstr>
      <vt:lpstr>Результативность развития детей с овз</vt:lpstr>
      <vt:lpstr>Экспериментальная деятельность делится   на разделы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в экспериментально исследовательской деятельности сказочных персонажей  и мультипликационных героев</vt:lpstr>
      <vt:lpstr>Организация взаимодействия с семьями воспитанников</vt:lpstr>
      <vt:lpstr>Вывод: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118</cp:revision>
  <dcterms:created xsi:type="dcterms:W3CDTF">2013-10-18T03:33:16Z</dcterms:created>
  <dcterms:modified xsi:type="dcterms:W3CDTF">2017-05-07T16:58:20Z</dcterms:modified>
</cp:coreProperties>
</file>